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Open Sauce Bold" charset="1" panose="00000800000000000000"/>
      <p:regular r:id="rId7"/>
    </p:embeddedFont>
    <p:embeddedFont>
      <p:font typeface="Calibri (MS) Bold" charset="1" panose="020F0702030404030204"/>
      <p:regular r:id="rId8"/>
    </p:embeddedFont>
    <p:embeddedFont>
      <p:font typeface="Canosa Medium" charset="1" panose="000000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336575"/>
            <a:chOff x="0" y="0"/>
            <a:chExt cx="4816593" cy="61539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615394"/>
            </a:xfrm>
            <a:custGeom>
              <a:avLst/>
              <a:gdLst/>
              <a:ahLst/>
              <a:cxnLst/>
              <a:rect r="r" b="b" t="t" l="l"/>
              <a:pathLst>
                <a:path h="61539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615394"/>
                  </a:lnTo>
                  <a:lnTo>
                    <a:pt x="0" y="615394"/>
                  </a:lnTo>
                  <a:close/>
                </a:path>
              </a:pathLst>
            </a:custGeom>
            <a:solidFill>
              <a:srgbClr val="00357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4816593" cy="6820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08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511227" y="225190"/>
            <a:ext cx="2628382" cy="1933202"/>
            <a:chOff x="0" y="0"/>
            <a:chExt cx="692249" cy="50915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92249" cy="509156"/>
            </a:xfrm>
            <a:custGeom>
              <a:avLst/>
              <a:gdLst/>
              <a:ahLst/>
              <a:cxnLst/>
              <a:rect r="r" b="b" t="t" l="l"/>
              <a:pathLst>
                <a:path h="509156" w="692249">
                  <a:moveTo>
                    <a:pt x="141384" y="0"/>
                  </a:moveTo>
                  <a:lnTo>
                    <a:pt x="550865" y="0"/>
                  </a:lnTo>
                  <a:cubicBezTo>
                    <a:pt x="588362" y="0"/>
                    <a:pt x="624324" y="14896"/>
                    <a:pt x="650838" y="41411"/>
                  </a:cubicBezTo>
                  <a:cubicBezTo>
                    <a:pt x="677353" y="67925"/>
                    <a:pt x="692249" y="103887"/>
                    <a:pt x="692249" y="141384"/>
                  </a:cubicBezTo>
                  <a:lnTo>
                    <a:pt x="692249" y="367772"/>
                  </a:lnTo>
                  <a:cubicBezTo>
                    <a:pt x="692249" y="445856"/>
                    <a:pt x="628949" y="509156"/>
                    <a:pt x="550865" y="509156"/>
                  </a:cubicBezTo>
                  <a:lnTo>
                    <a:pt x="141384" y="509156"/>
                  </a:lnTo>
                  <a:cubicBezTo>
                    <a:pt x="63300" y="509156"/>
                    <a:pt x="0" y="445856"/>
                    <a:pt x="0" y="367772"/>
                  </a:cubicBezTo>
                  <a:lnTo>
                    <a:pt x="0" y="141384"/>
                  </a:lnTo>
                  <a:cubicBezTo>
                    <a:pt x="0" y="63300"/>
                    <a:pt x="63300" y="0"/>
                    <a:pt x="14138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66675"/>
              <a:ext cx="692249" cy="5758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08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511227" y="225190"/>
            <a:ext cx="2475298" cy="1820607"/>
          </a:xfrm>
          <a:custGeom>
            <a:avLst/>
            <a:gdLst/>
            <a:ahLst/>
            <a:cxnLst/>
            <a:rect r="r" b="b" t="t" l="l"/>
            <a:pathLst>
              <a:path h="1820607" w="2475298">
                <a:moveTo>
                  <a:pt x="0" y="0"/>
                </a:moveTo>
                <a:lnTo>
                  <a:pt x="2475298" y="0"/>
                </a:lnTo>
                <a:lnTo>
                  <a:pt x="2475298" y="1820607"/>
                </a:lnTo>
                <a:lnTo>
                  <a:pt x="0" y="18206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822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141399" y="550088"/>
            <a:ext cx="8005202" cy="1655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31"/>
              </a:lnSpc>
            </a:pPr>
            <a:r>
              <a:rPr lang="en-US" b="true" sz="1210" spc="-19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Date: Aug 21 – 23, 2026, Venue: Srids Function Hall, Nellore, AP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177734" y="162460"/>
            <a:ext cx="9784735" cy="2313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887"/>
              </a:lnSpc>
            </a:pPr>
            <a:r>
              <a:rPr lang="en-US" b="true" sz="1715" spc="-27">
                <a:solidFill>
                  <a:srgbClr val="FFD2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54</a:t>
            </a:r>
            <a:r>
              <a:rPr lang="en-US" b="true" sz="1715" spc="-27">
                <a:solidFill>
                  <a:srgbClr val="FFD2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th</a:t>
            </a:r>
            <a:r>
              <a:rPr lang="en-US" b="true" sz="1715" spc="-27">
                <a:solidFill>
                  <a:srgbClr val="FFD2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Annual Conference of Andhra Pradesh Chapter of Association of Physicians of India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711977" y="1312506"/>
            <a:ext cx="8864046" cy="10056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79"/>
              </a:lnSpc>
            </a:pPr>
            <a:r>
              <a:rPr lang="en-US" b="true" sz="1649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Name : </a:t>
            </a:r>
          </a:p>
          <a:p>
            <a:pPr algn="l">
              <a:lnSpc>
                <a:spcPts val="1979"/>
              </a:lnSpc>
            </a:pPr>
            <a:r>
              <a:rPr lang="en-US" b="true" sz="1649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Institute :                                                                                             Co-Authors:</a:t>
            </a:r>
          </a:p>
          <a:p>
            <a:pPr algn="l">
              <a:lnSpc>
                <a:spcPts val="1979"/>
              </a:lnSpc>
            </a:pPr>
            <a:r>
              <a:rPr lang="en-US" b="true" sz="1649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Title : </a:t>
            </a:r>
          </a:p>
          <a:p>
            <a:pPr algn="l">
              <a:lnSpc>
                <a:spcPts val="1979"/>
              </a:lnSpc>
            </a:pPr>
          </a:p>
        </p:txBody>
      </p:sp>
      <p:grpSp>
        <p:nvGrpSpPr>
          <p:cNvPr name="Group 12" id="12"/>
          <p:cNvGrpSpPr/>
          <p:nvPr/>
        </p:nvGrpSpPr>
        <p:grpSpPr>
          <a:xfrm rot="0">
            <a:off x="14205325" y="225190"/>
            <a:ext cx="3642208" cy="1115891"/>
            <a:chOff x="0" y="0"/>
            <a:chExt cx="4856278" cy="1487854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1501932" y="259622"/>
              <a:ext cx="2892153" cy="3860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27"/>
                </a:lnSpc>
              </a:pPr>
              <a:r>
                <a:rPr lang="en-US" sz="1662" b="true">
                  <a:solidFill>
                    <a:srgbClr val="FFD21F"/>
                  </a:solidFill>
                  <a:latin typeface="Canosa Medium"/>
                  <a:ea typeface="Canosa Medium"/>
                  <a:cs typeface="Canosa Medium"/>
                  <a:sym typeface="Canosa Medium"/>
                </a:rPr>
                <a:t>Andhra Pradesh Chapter of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1501932" y="535384"/>
              <a:ext cx="3354346" cy="3761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327"/>
                </a:lnSpc>
                <a:spcBef>
                  <a:spcPct val="0"/>
                </a:spcBef>
              </a:pPr>
              <a:r>
                <a:rPr lang="en-US" b="true" sz="1662">
                  <a:solidFill>
                    <a:srgbClr val="FFFFFF"/>
                  </a:solidFill>
                  <a:latin typeface="Canosa Medium"/>
                  <a:ea typeface="Canosa Medium"/>
                  <a:cs typeface="Canosa Medium"/>
                  <a:sym typeface="Canosa Medium"/>
                </a:rPr>
                <a:t>Association of Physician of India</a:t>
              </a:r>
            </a:p>
          </p:txBody>
        </p:sp>
        <p:grpSp>
          <p:nvGrpSpPr>
            <p:cNvPr name="Group 15" id="15"/>
            <p:cNvGrpSpPr/>
            <p:nvPr/>
          </p:nvGrpSpPr>
          <p:grpSpPr>
            <a:xfrm rot="0">
              <a:off x="84271" y="0"/>
              <a:ext cx="1318121" cy="1228310"/>
              <a:chOff x="0" y="0"/>
              <a:chExt cx="4422100" cy="4120796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4422073" cy="4120771"/>
              </a:xfrm>
              <a:custGeom>
                <a:avLst/>
                <a:gdLst/>
                <a:ahLst/>
                <a:cxnLst/>
                <a:rect r="r" b="b" t="t" l="l"/>
                <a:pathLst>
                  <a:path h="4120771" w="4422073">
                    <a:moveTo>
                      <a:pt x="0" y="0"/>
                    </a:moveTo>
                    <a:lnTo>
                      <a:pt x="4422073" y="0"/>
                    </a:lnTo>
                    <a:lnTo>
                      <a:pt x="4422073" y="4120771"/>
                    </a:lnTo>
                    <a:lnTo>
                      <a:pt x="0" y="412077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l="0" t="-3655" r="0" b="-3656"/>
                </a:stretch>
              </a:blipFill>
            </p:spPr>
          </p:sp>
        </p:grpSp>
        <p:sp>
          <p:nvSpPr>
            <p:cNvPr name="TextBox 17" id="17"/>
            <p:cNvSpPr txBox="true"/>
            <p:nvPr/>
          </p:nvSpPr>
          <p:spPr>
            <a:xfrm rot="0">
              <a:off x="0" y="1180685"/>
              <a:ext cx="1535605" cy="3071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809"/>
                </a:lnSpc>
                <a:spcBef>
                  <a:spcPct val="0"/>
                </a:spcBef>
              </a:pPr>
              <a:r>
                <a:rPr lang="en-US" b="true" sz="1292" strike="noStrike" u="none">
                  <a:solidFill>
                    <a:srgbClr val="FFFFFF"/>
                  </a:solidFill>
                  <a:latin typeface="Canosa Medium"/>
                  <a:ea typeface="Canosa Medium"/>
                  <a:cs typeface="Canosa Medium"/>
                  <a:sym typeface="Canosa Medium"/>
                </a:rPr>
                <a:t>Reg. No. 579/2002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4517847" y="813543"/>
            <a:ext cx="8309241" cy="378248"/>
            <a:chOff x="0" y="0"/>
            <a:chExt cx="11078988" cy="504331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4165323" y="0"/>
              <a:ext cx="2435307" cy="474885"/>
            </a:xfrm>
            <a:custGeom>
              <a:avLst/>
              <a:gdLst/>
              <a:ahLst/>
              <a:cxnLst/>
              <a:rect r="r" b="b" t="t" l="l"/>
              <a:pathLst>
                <a:path h="474885" w="2435307">
                  <a:moveTo>
                    <a:pt x="0" y="0"/>
                  </a:moveTo>
                  <a:lnTo>
                    <a:pt x="2435307" y="0"/>
                  </a:lnTo>
                  <a:lnTo>
                    <a:pt x="2435307" y="474885"/>
                  </a:lnTo>
                  <a:lnTo>
                    <a:pt x="0" y="4748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6600630" y="123671"/>
              <a:ext cx="4478359" cy="380660"/>
            </a:xfrm>
            <a:custGeom>
              <a:avLst/>
              <a:gdLst/>
              <a:ahLst/>
              <a:cxnLst/>
              <a:rect r="r" b="b" t="t" l="l"/>
              <a:pathLst>
                <a:path h="380660" w="4478359">
                  <a:moveTo>
                    <a:pt x="0" y="0"/>
                  </a:moveTo>
                  <a:lnTo>
                    <a:pt x="4478358" y="0"/>
                  </a:lnTo>
                  <a:lnTo>
                    <a:pt x="4478358" y="380660"/>
                  </a:lnTo>
                  <a:lnTo>
                    <a:pt x="0" y="380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0" y="136075"/>
              <a:ext cx="4186477" cy="355851"/>
            </a:xfrm>
            <a:custGeom>
              <a:avLst/>
              <a:gdLst/>
              <a:ahLst/>
              <a:cxnLst/>
              <a:rect r="r" b="b" t="t" l="l"/>
              <a:pathLst>
                <a:path h="355851" w="4186477">
                  <a:moveTo>
                    <a:pt x="0" y="0"/>
                  </a:moveTo>
                  <a:lnTo>
                    <a:pt x="4186477" y="0"/>
                  </a:lnTo>
                  <a:lnTo>
                    <a:pt x="4186477" y="355851"/>
                  </a:lnTo>
                  <a:lnTo>
                    <a:pt x="0" y="3558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DAHP_uAPNts</dc:identifier>
  <dcterms:modified xsi:type="dcterms:W3CDTF">2011-08-01T06:04:30Z</dcterms:modified>
  <cp:revision>1</cp:revision>
  <dc:title>AP APICON 2026 _ Template</dc:title>
</cp:coreProperties>
</file>